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1" r:id="rId4"/>
    <p:sldId id="257" r:id="rId5"/>
    <p:sldId id="260" r:id="rId6"/>
    <p:sldId id="26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5FB9BA"/>
    <a:srgbClr val="65B4BA"/>
    <a:srgbClr val="63B4AB"/>
    <a:srgbClr val="DBDCDE"/>
    <a:srgbClr val="2131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63" autoAdjust="0"/>
  </p:normalViewPr>
  <p:slideViewPr>
    <p:cSldViewPr snapToGrid="0" snapToObjects="1">
      <p:cViewPr varScale="1">
        <p:scale>
          <a:sx n="133" d="100"/>
          <a:sy n="133" d="100"/>
        </p:scale>
        <p:origin x="-14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26AF5-3507-CB4C-A8E2-503CD32DE5F8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0693A-D299-EB4B-95AA-6BFA47933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73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for link to </a:t>
            </a:r>
            <a:r>
              <a:rPr lang="en-US" smtClean="0"/>
              <a:t>second</a:t>
            </a:r>
            <a:r>
              <a:rPr lang="en-US" baseline="0" smtClean="0"/>
              <a:t> post.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693A-D299-EB4B-95AA-6BFA4793390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0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Waiting for link to </a:t>
            </a:r>
            <a:r>
              <a:rPr lang="en-US" smtClean="0"/>
              <a:t>second</a:t>
            </a:r>
            <a:r>
              <a:rPr lang="en-US" baseline="0" smtClean="0"/>
              <a:t> post.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0693A-D299-EB4B-95AA-6BFA4793390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80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80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23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1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42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43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49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1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675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09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4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000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76E6F-C9E5-1142-A077-AB1FBEC01C01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E7259-E326-7C43-98B2-1CECE9EC5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0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zible.com/blog/generate-qualified-leads-sales-alignment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www.bizible.com/blog/marketing-persona-abm-best-practic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zible.com/blog/account-based-marketing-about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izible.com/b2b-marketing-attribution" TargetMode="External"/><Relationship Id="rId9" Type="http://schemas.openxmlformats.org/officeDocument/2006/relationships/hyperlink" Target="http://www.bizible.com/blog/account-engagement-score-abm-metri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ctt.ec/2dc4j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tt.ec/2fU0v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ctt.ec/kQtT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info.bizible.com/cmos-guide-to-abm-orchestr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fo.bizible.com/dem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bizible.com/b2b-marketing-attribu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-texture-abm-no-opacit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1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6261" y="1135143"/>
            <a:ext cx="7111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Open Sans"/>
                <a:cs typeface="Open Sans"/>
              </a:rPr>
              <a:t>Account-Based Demand Orchestration Template</a:t>
            </a:r>
          </a:p>
          <a:p>
            <a:endParaRPr lang="en-US" sz="48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pic>
        <p:nvPicPr>
          <p:cNvPr id="7" name="Picture 6" descr="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89" y="4272118"/>
            <a:ext cx="1748045" cy="52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58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-texture-abm-no-opacit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1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609" y="513237"/>
            <a:ext cx="4011013" cy="375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This template is </a:t>
            </a:r>
            <a:r>
              <a:rPr lang="en-US" dirty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lang="en" dirty="0" smtClean="0">
                <a:solidFill>
                  <a:srgbClr val="FFFFFF"/>
                </a:solidFill>
                <a:latin typeface="Open Sans"/>
                <a:cs typeface="Open Sans"/>
              </a:rPr>
              <a:t>rought to you by Bizible</a:t>
            </a:r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 marketing attribution, which was built specifically for </a:t>
            </a:r>
            <a:r>
              <a:rPr lang="en" dirty="0" smtClean="0">
                <a:solidFill>
                  <a:srgbClr val="FFFFFF"/>
                </a:solidFill>
                <a:latin typeface="Open Sans"/>
                <a:cs typeface="Open Sans"/>
              </a:rPr>
              <a:t>B2B </a:t>
            </a:r>
            <a:r>
              <a:rPr lang="en-US" dirty="0" smtClean="0">
                <a:solidFill>
                  <a:srgbClr val="FFFFFF"/>
                </a:solidFill>
                <a:latin typeface="Open Sans"/>
                <a:cs typeface="Open Sans"/>
              </a:rPr>
              <a:t>marketers, with: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lang="en-US" sz="1400" dirty="0" smtClean="0">
                <a:solidFill>
                  <a:srgbClr val="FFFFFF"/>
                </a:solidFill>
                <a:latin typeface="Open Sans"/>
                <a:cs typeface="Open Sans"/>
              </a:rPr>
              <a:t>ative support for </a:t>
            </a:r>
            <a:r>
              <a:rPr lang="en" sz="1400" dirty="0" smtClean="0">
                <a:solidFill>
                  <a:srgbClr val="FFFFFF"/>
                </a:solidFill>
                <a:latin typeface="Open Sans"/>
                <a:cs typeface="Open Sans"/>
              </a:rPr>
              <a:t>account-based </a:t>
            </a:r>
            <a:r>
              <a:rPr lang="en-US" sz="1400" dirty="0" smtClean="0">
                <a:solidFill>
                  <a:srgbClr val="FFFFFF"/>
                </a:solidFill>
                <a:latin typeface="Open Sans"/>
                <a:cs typeface="Open Sans"/>
              </a:rPr>
              <a:t>reporting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400" dirty="0" smtClean="0">
                <a:solidFill>
                  <a:srgbClr val="FFFFFF"/>
                </a:solidFill>
                <a:latin typeface="Open Sans"/>
                <a:cs typeface="Open Sans"/>
              </a:rPr>
              <a:t>Track ABM campaigns and channels like mailers and outbound calling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400" dirty="0">
                <a:solidFill>
                  <a:srgbClr val="FFFFFF"/>
                </a:solidFill>
                <a:latin typeface="Open Sans"/>
                <a:cs typeface="Open Sans"/>
              </a:rPr>
              <a:t>N</a:t>
            </a:r>
            <a:r>
              <a:rPr lang="en" sz="1400" dirty="0" smtClean="0">
                <a:solidFill>
                  <a:srgbClr val="FFFFFF"/>
                </a:solidFill>
                <a:latin typeface="Open Sans"/>
                <a:cs typeface="Open Sans"/>
              </a:rPr>
              <a:t>ow with </a:t>
            </a:r>
            <a:r>
              <a:rPr lang="en-US" sz="1400" dirty="0" smtClean="0">
                <a:solidFill>
                  <a:srgbClr val="FFFFFF"/>
                </a:solidFill>
                <a:latin typeface="Open Sans"/>
                <a:cs typeface="Open Sans"/>
              </a:rPr>
              <a:t>behavior-based </a:t>
            </a:r>
            <a:r>
              <a:rPr lang="en" sz="1400" dirty="0" smtClean="0">
                <a:solidFill>
                  <a:srgbClr val="FFFFFF"/>
                </a:solidFill>
                <a:latin typeface="Open Sans"/>
                <a:cs typeface="Open Sans"/>
              </a:rPr>
              <a:t>predictive account engagement scores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sz="1400" dirty="0" smtClean="0">
                <a:solidFill>
                  <a:srgbClr val="FFFFFF"/>
                </a:solidFill>
                <a:latin typeface="Open Sans"/>
                <a:cs typeface="Open Sans"/>
              </a:rPr>
              <a:t>Learn more at </a:t>
            </a:r>
            <a:r>
              <a:rPr lang="en-US" sz="1400" dirty="0" smtClean="0">
                <a:solidFill>
                  <a:srgbClr val="FFFFFF"/>
                </a:solidFill>
                <a:latin typeface="Open Sans"/>
                <a:cs typeface="Open Sans"/>
              </a:rPr>
              <a:t>b</a:t>
            </a:r>
            <a:r>
              <a:rPr lang="en" sz="1400" dirty="0" smtClean="0">
                <a:solidFill>
                  <a:srgbClr val="FFFFFF"/>
                </a:solidFill>
                <a:latin typeface="Open Sans"/>
                <a:cs typeface="Open Sans"/>
              </a:rPr>
              <a:t>izible.com</a:t>
            </a:r>
            <a:endParaRPr lang="en" sz="14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7" name="Picture 6" descr="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89" y="4272118"/>
            <a:ext cx="1748045" cy="524041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33922" y="-1"/>
            <a:ext cx="3810077" cy="3411157"/>
          </a:xfrm>
          <a:prstGeom prst="rtTriangle">
            <a:avLst/>
          </a:prstGeom>
          <a:solidFill>
            <a:srgbClr val="33CC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6-08-01 at 10.09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1828" y="1533406"/>
            <a:ext cx="3021211" cy="20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16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-texture-abm-no-opaci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1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07108" y="1886347"/>
            <a:ext cx="3686679" cy="237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>
              <a:lnSpc>
                <a:spcPct val="130000"/>
              </a:lnSpc>
              <a:spcBef>
                <a:spcPts val="1200"/>
              </a:spcBef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Not sure? Find out more here</a:t>
            </a:r>
            <a:endParaRPr lang="en-US" sz="1200" u="sng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1">
              <a:lnSpc>
                <a:spcPct val="130000"/>
              </a:lnSpc>
              <a:spcBef>
                <a:spcPts val="1200"/>
              </a:spcBef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ABM persona best practices</a:t>
            </a:r>
            <a:b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endParaRPr lang="en-US" sz="1200" u="sng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1">
              <a:lnSpc>
                <a:spcPct val="130000"/>
              </a:lnSpc>
              <a:spcBef>
                <a:spcPts val="1200"/>
              </a:spcBef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How to get buy-in from Sales</a:t>
            </a:r>
            <a:endParaRPr lang="en-US" sz="1200" u="sng" dirty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1">
              <a:lnSpc>
                <a:spcPct val="130000"/>
              </a:lnSpc>
              <a:spcBef>
                <a:spcPts val="1200"/>
              </a:spcBef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How to build a target list</a:t>
            </a:r>
            <a:b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endParaRPr lang="en-US" sz="1200" u="sng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1">
              <a:lnSpc>
                <a:spcPct val="130000"/>
              </a:lnSpc>
              <a:spcBef>
                <a:spcPts val="1200"/>
              </a:spcBef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Learn about ABM attribution</a:t>
            </a:r>
            <a:endParaRPr lang="en" sz="1200" u="sng" dirty="0">
              <a:solidFill>
                <a:schemeClr val="bg1"/>
              </a:solidFill>
              <a:latin typeface="Open Sans"/>
              <a:cs typeface="Open Sans"/>
              <a:hlinkClick r:id="rId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423" y="503518"/>
            <a:ext cx="3686679" cy="401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dirty="0" smtClean="0">
                <a:solidFill>
                  <a:srgbClr val="FFFFFF"/>
                </a:solidFill>
                <a:latin typeface="Open Sans"/>
                <a:cs typeface="Open Sans"/>
              </a:rPr>
              <a:t>Before you’re ready for the ABM orchestration template, make sure you have:</a:t>
            </a:r>
          </a:p>
          <a:p>
            <a:pPr marL="342900" lvl="1" indent="-1714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Determined ABM is </a:t>
            </a:r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r</a:t>
            </a: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ight for you</a:t>
            </a:r>
            <a:endParaRPr lang="en-US" sz="12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342900" lvl="1" indent="-1714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Identified your buyer personas and educated the team</a:t>
            </a:r>
            <a:endParaRPr lang="en-US" sz="12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342900" lvl="1" indent="-1714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Have buy</a:t>
            </a:r>
            <a: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  <a:t>-</a:t>
            </a: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in from </a:t>
            </a:r>
            <a:r>
              <a:rPr lang="en-US" sz="1200" dirty="0">
                <a:solidFill>
                  <a:schemeClr val="bg1"/>
                </a:solidFill>
                <a:latin typeface="Open Sans"/>
                <a:cs typeface="Open Sans"/>
              </a:rPr>
              <a:t>S</a:t>
            </a: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ales</a:t>
            </a:r>
            <a:endParaRPr lang="en-US" sz="1200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342900" lvl="1" indent="-1714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Built account scoring and target</a:t>
            </a:r>
            <a: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account lis</a:t>
            </a:r>
            <a:r>
              <a:rPr lang="en-US" sz="1200" dirty="0" smtClean="0">
                <a:solidFill>
                  <a:schemeClr val="bg1"/>
                </a:solidFill>
                <a:latin typeface="Open Sans"/>
                <a:cs typeface="Open Sans"/>
              </a:rPr>
              <a:t>t</a:t>
            </a:r>
          </a:p>
          <a:p>
            <a:pPr marL="342900" lvl="1" indent="-171450">
              <a:lnSpc>
                <a:spcPct val="130000"/>
              </a:lnSpc>
              <a:spcBef>
                <a:spcPts val="1200"/>
              </a:spcBef>
              <a:buFont typeface="Arial"/>
              <a:buChar char="•"/>
            </a:pPr>
            <a:r>
              <a:rPr lang="en" sz="1200" dirty="0" smtClean="0">
                <a:solidFill>
                  <a:schemeClr val="bg1"/>
                </a:solidFill>
                <a:latin typeface="Open Sans"/>
                <a:cs typeface="Open Sans"/>
              </a:rPr>
              <a:t>Have or are considering multi-touch attribution that supports ABM</a:t>
            </a:r>
            <a:endParaRPr lang="en" sz="1200" dirty="0">
              <a:solidFill>
                <a:schemeClr val="bg1"/>
              </a:solidFill>
              <a:latin typeface="Open Sans"/>
              <a:cs typeface="Open Sans"/>
              <a:hlinkClick r:id="rId4"/>
            </a:endParaRPr>
          </a:p>
        </p:txBody>
      </p:sp>
      <p:pic>
        <p:nvPicPr>
          <p:cNvPr id="7" name="Picture 6" descr="Logo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89" y="4272118"/>
            <a:ext cx="1748045" cy="524041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33922" y="-1"/>
            <a:ext cx="3810077" cy="3411157"/>
          </a:xfrm>
          <a:prstGeom prst="rtTriangle">
            <a:avLst/>
          </a:prstGeom>
          <a:solidFill>
            <a:srgbClr val="33CC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hlinkClick r:id="rId6"/>
          </p:cNvPr>
          <p:cNvSpPr/>
          <p:nvPr/>
        </p:nvSpPr>
        <p:spPr>
          <a:xfrm>
            <a:off x="4674627" y="1935546"/>
            <a:ext cx="2286287" cy="3051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7"/>
          </p:cNvPr>
          <p:cNvSpPr/>
          <p:nvPr/>
        </p:nvSpPr>
        <p:spPr>
          <a:xfrm>
            <a:off x="4674627" y="2368318"/>
            <a:ext cx="2155151" cy="2563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hlinkClick r:id="rId8"/>
          </p:cNvPr>
          <p:cNvSpPr/>
          <p:nvPr/>
        </p:nvSpPr>
        <p:spPr>
          <a:xfrm>
            <a:off x="4693441" y="2959026"/>
            <a:ext cx="2239448" cy="3051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hlinkClick r:id="rId9"/>
          </p:cNvPr>
          <p:cNvSpPr/>
          <p:nvPr/>
        </p:nvSpPr>
        <p:spPr>
          <a:xfrm>
            <a:off x="4693441" y="3340461"/>
            <a:ext cx="1910559" cy="3051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hlinkClick r:id="rId4"/>
          </p:cNvPr>
          <p:cNvSpPr/>
          <p:nvPr/>
        </p:nvSpPr>
        <p:spPr>
          <a:xfrm>
            <a:off x="4674626" y="3969928"/>
            <a:ext cx="2267473" cy="31985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897973" y="2076651"/>
            <a:ext cx="62179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7973" y="2454829"/>
            <a:ext cx="62179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897973" y="3090724"/>
            <a:ext cx="62179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97973" y="3475416"/>
            <a:ext cx="62179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97973" y="4116176"/>
            <a:ext cx="621792" cy="0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14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9691473"/>
              </p:ext>
            </p:extLst>
          </p:nvPr>
        </p:nvGraphicFramePr>
        <p:xfrm>
          <a:off x="8014" y="-17996"/>
          <a:ext cx="9145393" cy="5353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70"/>
                <a:gridCol w="2527187"/>
                <a:gridCol w="2106203"/>
                <a:gridCol w="1350131"/>
                <a:gridCol w="1218101"/>
                <a:gridCol w="1218101"/>
              </a:tblGrid>
              <a:tr h="31405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STAGE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TOP OF FUNNEL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MIDDLE OF FUNNEL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BOTTOM OF FUNNEL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WON OPPORTUNITY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LOST OPPORTUNITY</a:t>
                      </a:r>
                      <a:endParaRPr lang="en-US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</a:tr>
              <a:tr h="35568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STRATEGY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Introduce target accounts to brand and benefits of product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Prioritize and transition interested accounts from education to sales 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Convince and convert to customers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Create advocates; leverage that content with prospects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Lost is only temporary, keep on pulse for future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sale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  <a:tr h="27580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METRIC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Engagement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Pipeline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Revenue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Referrals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Recovery Rate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  <a:tr h="37414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SECONDARY</a:t>
                      </a:r>
                      <a:r>
                        <a:rPr lang="en-US" sz="650" b="1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METRICS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Awareness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and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Net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New Accounts / Contacts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Opportunities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Velocity / Sales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Cycle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and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Win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Rate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Net Promoter Score (NPS)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N/A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  <a:tr h="91975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SALES &amp;</a:t>
                      </a:r>
                      <a:r>
                        <a:rPr lang="en-US" sz="650" b="1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SUCCESS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750" b="1" u="none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Account Development Rep (ADR)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Follow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 social from ADR account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Persona prospecting with some engagement score-based and personalized outreach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Account-based contact sequence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Pre-event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appointments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to stop by </a:t>
                      </a:r>
                      <a:r>
                        <a:rPr lang="en-US" sz="65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tradeshow booth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Re-prospect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returning visitors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750" b="1" u="none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Account Executive (AE)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Follow on social from AE account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750" b="1" u="none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Account Manager (AM)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Follow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 social from AM account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Swag ‘welcome kit’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Tutorials &amp;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Workshops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750" b="1" u="none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Account Executive (AE)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Re-prospecting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  <a:tr h="164323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DEMAND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750" b="1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Audience: </a:t>
                      </a:r>
                      <a:r>
                        <a:rPr lang="en-US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Master Target</a:t>
                      </a:r>
                      <a:r>
                        <a:rPr lang="en-US" sz="750" b="1" baseline="0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 Account </a:t>
                      </a:r>
                      <a:r>
                        <a:rPr lang="en-US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L</a:t>
                      </a:r>
                      <a:r>
                        <a:rPr lang="en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ist </a:t>
                      </a:r>
                      <a:endParaRPr lang="en" sz="750" b="1" dirty="0">
                        <a:solidFill>
                          <a:srgbClr val="5FB9BA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Event sponsorships + pre-event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efforts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(parties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, sweepstakes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57142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Field marketing: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parties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57142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ABM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orchestration platforms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search (net new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contacts)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social: gated/ungated educational content (net new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contacts)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Display (net new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contacts)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Lookalike audience prospecting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Direct Mail: postcards, branded swag, gift box, physical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book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Industry alliances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onnection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prospecting for introductions (e.g.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LinkedIn)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750" b="1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Audience: Engaged </a:t>
                      </a:r>
                      <a:r>
                        <a:rPr lang="en-US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</a:t>
                      </a:r>
                      <a:r>
                        <a:rPr lang="en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ccounts</a:t>
                      </a:r>
                      <a:endParaRPr lang="en" sz="750" b="1" dirty="0">
                        <a:solidFill>
                          <a:srgbClr val="5FB9BA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Event sponsorships (include element of targeted engagement - e.g. call out key contacts/accounts)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Field marketing: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ducational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sessions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search 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Display and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retargeting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(higher bids)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social: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product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content,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case studies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Direct Mail: postcards, branded swag, gift box, physical book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750" b="1" dirty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Audience: </a:t>
                      </a:r>
                      <a:r>
                        <a:rPr lang="en" sz="750" b="1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Open</a:t>
                      </a:r>
                      <a:r>
                        <a:rPr lang="en-US" sz="750" b="1" baseline="0" dirty="0" smtClean="0">
                          <a:solidFill>
                            <a:srgbClr val="5FB9BA"/>
                          </a:solidFill>
                          <a:latin typeface="Open Sans"/>
                          <a:cs typeface="Open Sans"/>
                        </a:rPr>
                        <a:t> Opps</a:t>
                      </a:r>
                      <a:endParaRPr lang="en" sz="750" b="1" dirty="0">
                        <a:solidFill>
                          <a:srgbClr val="5FB9BA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Field marketing: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educational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workshop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sessions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,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dinners, sales trips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search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Paid social: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competitive,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case studies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  <a:tabLst/>
                        <a:defRPr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Display and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retargeting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(highest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b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ids)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Direct Mail: postcards, branded swag, gift box, physical book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</a:t>
                      </a:r>
                      <a:endParaRPr lang="en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Exec-to-Exec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campaign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N/A 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Remove from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marketing target account list for specific time period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  <a:tr h="1269408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n-US" sz="650" b="1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CONTENT</a:t>
                      </a:r>
                      <a:endParaRPr lang="en-US" sz="650" b="1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T="9144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CC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Email: nurture workflows based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account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grade &amp; content downloaded,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weekly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blasts to house list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Blog posts, guest posts on key blogs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Ebooks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, whitepapers &amp; data/research reports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 &amp; analyst relations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Partner marketing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Customer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presentations</a:t>
                      </a:r>
                      <a:endParaRPr lang="en-US" sz="650" dirty="0" smtClean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Terminology personalization by industry across all content (website, social, ads, DM, etc.)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Product overview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video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Topic-based webinars, case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studies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with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customers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Partner marketing (webinars, ebooks, etc.)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One-pagers, sales enablement collateral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Website personalization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(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industry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,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geo,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role)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Persona-specific web pages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Account-specific content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85714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Terminology personalization by account,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</a:t>
                      </a: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persona across all content (website,</a:t>
                      </a:r>
                      <a:r>
                        <a:rPr lang="en-US" sz="650" baseline="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 social, ads, DM, etc.)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Case studies &amp; testimonials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Video case studies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Sales presentation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Exec-to-Exec content and conversations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Customer reference panel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“How-to” / helpdesk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content</a:t>
                      </a:r>
                      <a:endParaRPr lang="en" sz="650" dirty="0">
                        <a:solidFill>
                          <a:srgbClr val="FFFFFF"/>
                        </a:solidFill>
                        <a:latin typeface="Open Sans"/>
                        <a:cs typeface="Open Sans"/>
                      </a:endParaRP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ROI calculator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Regular product newsletter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&amp; webinar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Create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new case studies &amp; testimonials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Customer community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Follow on social from company account</a:t>
                      </a:r>
                    </a:p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Proactive requests for reviews 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spcAft>
                          <a:spcPts val="25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en-US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Regular product newsletter </a:t>
                      </a:r>
                      <a:r>
                        <a:rPr lang="en" sz="650" dirty="0" smtClean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&amp; </a:t>
                      </a:r>
                      <a:r>
                        <a:rPr lang="en" sz="650" dirty="0">
                          <a:solidFill>
                            <a:srgbClr val="FFFFFF"/>
                          </a:solidFill>
                          <a:latin typeface="Open Sans"/>
                          <a:cs typeface="Open Sans"/>
                        </a:rPr>
                        <a:t>webinar</a:t>
                      </a:r>
                    </a:p>
                  </a:txBody>
                  <a:tcPr marL="68575" marR="68575" marT="68575" marB="68575">
                    <a:lnL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C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3142">
                        <a:alpha val="87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28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-texture-abm-no-opacit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1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493" y="569804"/>
            <a:ext cx="3686679" cy="3862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dirty="0" smtClean="0">
                <a:solidFill>
                  <a:srgbClr val="FFFFFF"/>
                </a:solidFill>
                <a:latin typeface="Open Sans"/>
                <a:cs typeface="Open Sans"/>
              </a:rPr>
              <a:t>If you found this template helpful, please share it on social.</a:t>
            </a:r>
            <a:endParaRPr lang="en" sz="1200" dirty="0">
              <a:solidFill>
                <a:srgbClr val="FFFFFF"/>
              </a:solidFill>
              <a:latin typeface="Open Sans"/>
              <a:cs typeface="Open Sans"/>
            </a:endParaRP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“Download @Bizible's account-based demand orchestration template at </a:t>
            </a:r>
            <a:r>
              <a:rPr lang="en-US" sz="1200" dirty="0">
                <a:solidFill>
                  <a:srgbClr val="FFFFFF"/>
                </a:solidFill>
                <a:latin typeface="Open Sans"/>
                <a:cs typeface="Open Sans"/>
              </a:rPr>
              <a:t>http://bit.ly/</a:t>
            </a:r>
            <a:r>
              <a:rPr lang="en-US" sz="1200" dirty="0" smtClean="0">
                <a:solidFill>
                  <a:srgbClr val="FFFFFF"/>
                </a:solidFill>
                <a:latin typeface="Open Sans"/>
                <a:cs typeface="Open Sans"/>
              </a:rPr>
              <a:t>2aRcHMd </a:t>
            </a: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#abm #b2bmarketing”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“Great account-based marketing orchestration template </a:t>
            </a:r>
            <a:r>
              <a:rPr lang="en-US" sz="1200" dirty="0">
                <a:solidFill>
                  <a:srgbClr val="FFFFFF"/>
                </a:solidFill>
                <a:latin typeface="Open Sans"/>
                <a:cs typeface="Open Sans"/>
              </a:rPr>
              <a:t>http://</a:t>
            </a:r>
            <a:r>
              <a:rPr lang="en-US" sz="1200" dirty="0" err="1">
                <a:solidFill>
                  <a:srgbClr val="FFFFFF"/>
                </a:solidFill>
                <a:latin typeface="Open Sans"/>
                <a:cs typeface="Open Sans"/>
              </a:rPr>
              <a:t>bit.ly</a:t>
            </a:r>
            <a:r>
              <a:rPr lang="en-US" sz="1200" dirty="0">
                <a:solidFill>
                  <a:srgbClr val="FFFFFF"/>
                </a:solidFill>
                <a:latin typeface="Open Sans"/>
                <a:cs typeface="Open Sans"/>
              </a:rPr>
              <a:t>/2aRcHMd</a:t>
            </a: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. Thanks @Bizible #abm #b2bmarketing”</a:t>
            </a:r>
          </a:p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“Thanks @Bizible for making an ABM orchestration template! </a:t>
            </a:r>
            <a:r>
              <a:rPr lang="en-US" sz="1200" dirty="0">
                <a:solidFill>
                  <a:srgbClr val="FFFFFF"/>
                </a:solidFill>
                <a:latin typeface="Open Sans"/>
                <a:cs typeface="Open Sans"/>
              </a:rPr>
              <a:t>http://bit.ly/</a:t>
            </a:r>
            <a:r>
              <a:rPr lang="en-US" sz="1200" dirty="0" smtClean="0">
                <a:solidFill>
                  <a:srgbClr val="FFFFFF"/>
                </a:solidFill>
                <a:latin typeface="Open Sans"/>
                <a:cs typeface="Open Sans"/>
              </a:rPr>
              <a:t>2aRcHMd </a:t>
            </a:r>
            <a:r>
              <a:rPr lang="en" sz="1200" dirty="0" smtClean="0">
                <a:solidFill>
                  <a:srgbClr val="FFFFFF"/>
                </a:solidFill>
                <a:latin typeface="Open Sans"/>
                <a:cs typeface="Open Sans"/>
              </a:rPr>
              <a:t>#accountbasedmarketing”</a:t>
            </a:r>
            <a:endParaRPr lang="en" sz="1200" dirty="0">
              <a:solidFill>
                <a:srgbClr val="FFFFFF"/>
              </a:solidFill>
              <a:latin typeface="Open Sans"/>
              <a:cs typeface="Open Sans"/>
            </a:endParaRPr>
          </a:p>
        </p:txBody>
      </p:sp>
      <p:pic>
        <p:nvPicPr>
          <p:cNvPr id="7" name="Picture 6" descr="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89" y="4272118"/>
            <a:ext cx="1748045" cy="524041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33922" y="-1"/>
            <a:ext cx="3810077" cy="3411157"/>
          </a:xfrm>
          <a:prstGeom prst="rtTriangle">
            <a:avLst/>
          </a:prstGeom>
          <a:solidFill>
            <a:srgbClr val="33CC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940" y="1742830"/>
            <a:ext cx="1333838" cy="515918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940" y="2707157"/>
            <a:ext cx="1333838" cy="515918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940" y="3633585"/>
            <a:ext cx="1333838" cy="51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09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od-texture-abm-no-opacity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62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1314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2866" y="635216"/>
            <a:ext cx="433772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en-US" sz="2200" dirty="0" smtClean="0">
                <a:solidFill>
                  <a:srgbClr val="FFFFFF"/>
                </a:solidFill>
                <a:latin typeface="Open Sans"/>
                <a:cs typeface="Open Sans"/>
              </a:rPr>
              <a:t>NEXT STEPS</a:t>
            </a:r>
          </a:p>
          <a:p>
            <a:pPr marL="171450" lvl="0" indent="-17145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endParaRPr lang="en-US" sz="1200" u="sng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0" indent="-17145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Read </a:t>
            </a:r>
            <a:r>
              <a:rPr lang="en-US" sz="1200" i="1" u="sng" dirty="0" smtClean="0">
                <a:solidFill>
                  <a:schemeClr val="bg1"/>
                </a:solidFill>
                <a:latin typeface="Open Sans"/>
                <a:cs typeface="Open Sans"/>
              </a:rPr>
              <a:t>The CMOs Guide to ABM Orchestration </a:t>
            </a: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e-book</a:t>
            </a:r>
            <a:endParaRPr lang="en-US" sz="1200" i="1" u="sng" dirty="0" smtClean="0">
              <a:solidFill>
                <a:schemeClr val="bg1"/>
              </a:solidFill>
              <a:latin typeface="Open Sans"/>
              <a:cs typeface="Open Sans"/>
            </a:endParaRPr>
          </a:p>
          <a:p>
            <a:pPr marL="171450" lvl="0" indent="-171450">
              <a:lnSpc>
                <a:spcPct val="150000"/>
              </a:lnSpc>
              <a:spcBef>
                <a:spcPts val="1200"/>
              </a:spcBef>
              <a:buFont typeface="Arial"/>
              <a:buChar char="•"/>
            </a:pPr>
            <a:r>
              <a:rPr lang="en-US" sz="1200" u="sng" dirty="0" smtClean="0">
                <a:solidFill>
                  <a:schemeClr val="bg1"/>
                </a:solidFill>
                <a:latin typeface="Open Sans"/>
                <a:cs typeface="Open Sans"/>
              </a:rPr>
              <a:t>Chat with Bizible to see if Bizible’s ABM attribution solution is right for you</a:t>
            </a:r>
            <a:endParaRPr lang="en" sz="1200" u="sng" dirty="0">
              <a:solidFill>
                <a:schemeClr val="bg1"/>
              </a:solidFill>
              <a:latin typeface="Open Sans"/>
              <a:cs typeface="Open Sans"/>
              <a:hlinkClick r:id="rId4"/>
            </a:endParaRPr>
          </a:p>
        </p:txBody>
      </p:sp>
      <p:pic>
        <p:nvPicPr>
          <p:cNvPr id="7" name="Picture 6" descr="Logo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889" y="4272118"/>
            <a:ext cx="1748045" cy="524041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rot="10800000">
            <a:off x="5333922" y="-1"/>
            <a:ext cx="3810077" cy="3411157"/>
          </a:xfrm>
          <a:prstGeom prst="rtTriangle">
            <a:avLst/>
          </a:prstGeom>
          <a:solidFill>
            <a:srgbClr val="33CCC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6"/>
          </p:cNvPr>
          <p:cNvSpPr/>
          <p:nvPr/>
        </p:nvSpPr>
        <p:spPr>
          <a:xfrm>
            <a:off x="959556" y="2238964"/>
            <a:ext cx="3687704" cy="5318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7"/>
          </p:cNvPr>
          <p:cNvSpPr/>
          <p:nvPr/>
        </p:nvSpPr>
        <p:spPr>
          <a:xfrm>
            <a:off x="950149" y="1787407"/>
            <a:ext cx="3687704" cy="3292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77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734</Words>
  <Application>Microsoft Office PowerPoint</Application>
  <PresentationFormat>On-screen Show (16:9)</PresentationFormat>
  <Paragraphs>125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Bizible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Frye</dc:creator>
  <cp:lastModifiedBy>József Pucz</cp:lastModifiedBy>
  <cp:revision>34</cp:revision>
  <dcterms:created xsi:type="dcterms:W3CDTF">2016-07-26T17:10:39Z</dcterms:created>
  <dcterms:modified xsi:type="dcterms:W3CDTF">2016-08-22T21:11:11Z</dcterms:modified>
</cp:coreProperties>
</file>